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082BC-ED19-ACE9-71E0-3D3398E73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2852928"/>
            <a:ext cx="9906000" cy="925132"/>
          </a:xfrm>
        </p:spPr>
        <p:txBody>
          <a:bodyPr>
            <a:normAutofit/>
          </a:bodyPr>
          <a:lstStyle/>
          <a:p>
            <a:pPr algn="ctr"/>
            <a:r>
              <a:rPr lang="en-IN" sz="4400" dirty="0"/>
              <a:t>2. परिसंस्था कार्य आणि संरचना</a:t>
            </a:r>
            <a:endParaRPr lang="en-US" sz="4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A8B08-2EBA-20CC-989A-DF3DAA8C9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70847" y="5678424"/>
            <a:ext cx="2324035" cy="797370"/>
          </a:xfrm>
        </p:spPr>
        <p:txBody>
          <a:bodyPr>
            <a:normAutofit fontScale="92500" lnSpcReduction="10000"/>
          </a:bodyPr>
          <a:lstStyle/>
          <a:p>
            <a:r>
              <a:rPr lang="mr-IN" dirty="0"/>
              <a:t>प्रा. डामसे एस. के.</a:t>
            </a:r>
          </a:p>
          <a:p>
            <a:r>
              <a:rPr lang="mr-IN" dirty="0"/>
              <a:t>  वाणिज्य विभाग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2076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93D90-BCDB-7028-B26C-369E34CF8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प्रस्तावना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D0B40-7A12-7E79-31F1-4CE0DC9D3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पृथ्वीवरील प्रत्येक जीवाच्या जीवन चक्र चा अभ्यास स्वतंत्रपणे तसेच विविध जीवन चक्राचा अभ्यास समग्रतेने करणे म्हणजे परिस्थिती शास्त्राचा अभ्यास होय.</a:t>
            </a:r>
          </a:p>
          <a:p>
            <a:r>
              <a:rPr lang="en-IN" dirty="0"/>
              <a:t>Ecology हा शब्द सर्वप्रथम या जर्मन शास्त्रज्ञाने वापरला. हा शब्द ग्रीक भाषेतील ओळख पासून आलेला आहे.</a:t>
            </a:r>
          </a:p>
          <a:p>
            <a:r>
              <a:rPr lang="en-IN" dirty="0"/>
              <a:t>याचाच अर्थ राहण्याची जागा किंवा घर तर logos म्हणजे त्याविषयीचा अभ्यास किंवा चर्चा होय.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23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824BA-F268-2939-6C7F-A569631F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परिस्थितीकीच्या व्याख्या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F895C-6F3B-0311-8E93-70B4E56F5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388283"/>
          </a:xfrm>
        </p:spPr>
        <p:txBody>
          <a:bodyPr>
            <a:normAutofit lnSpcReduction="10000"/>
          </a:bodyPr>
          <a:lstStyle/>
          <a:p>
            <a:r>
              <a:rPr lang="en-IN" dirty="0"/>
              <a:t>1. वर्मिंग (1895) : यांच्या मते “परिस्थितीकी म्हणजे सजीव आणि त्यांचे पर्यावरण यांच्या संबंधांचा अभ्यास होय.”</a:t>
            </a:r>
          </a:p>
          <a:p>
            <a:r>
              <a:rPr lang="en-IN" dirty="0"/>
              <a:t>2. ओडम (1869) : यांच्या मते “परिसंस्था म्हणजे एक किंवा एकापेक्षा अधिक जीव आणि त्यांच्यावर परिणाम करणारे प्राकृतिक तसेच जैविक पर्यावरण यांच्यातील अंतरक्रिया व कार्य यंत्रणा होय.”</a:t>
            </a:r>
          </a:p>
          <a:p>
            <a:r>
              <a:rPr lang="en-IN" dirty="0"/>
              <a:t>3. नेबल : यांच्या मते “विविध वर्गीय जीवांच्या परस्पर अंतरक्रिया व त्यांचे पर्यावरण म्हणजे परिसंस्था होय.”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0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6EFA1-2D8C-5ED4-29A4-AD56A21A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परिसंस्थेचे प्रकार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51701-4320-03E7-3274-7FD9ABB9F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7212" y="2368296"/>
            <a:ext cx="9905999" cy="3669793"/>
          </a:xfrm>
        </p:spPr>
        <p:txBody>
          <a:bodyPr>
            <a:normAutofit fontScale="62500" lnSpcReduction="20000"/>
          </a:bodyPr>
          <a:lstStyle/>
          <a:p>
            <a:r>
              <a:rPr lang="en-IN" dirty="0"/>
              <a:t> नैसर्गिक</a:t>
            </a:r>
          </a:p>
          <a:p>
            <a:r>
              <a:rPr lang="en-IN" dirty="0"/>
              <a:t>भूपृष्ठीय</a:t>
            </a:r>
          </a:p>
          <a:p>
            <a:r>
              <a:rPr lang="en-IN" dirty="0"/>
              <a:t>जलीय</a:t>
            </a:r>
          </a:p>
          <a:p>
            <a:r>
              <a:rPr lang="en-IN" dirty="0"/>
              <a:t>वातावरणीय</a:t>
            </a:r>
          </a:p>
          <a:p>
            <a:r>
              <a:rPr lang="en-IN" dirty="0"/>
              <a:t>मानवी</a:t>
            </a:r>
          </a:p>
          <a:p>
            <a:r>
              <a:rPr lang="en-IN" dirty="0"/>
              <a:t>कृषी परिसंस्था</a:t>
            </a:r>
          </a:p>
          <a:p>
            <a:r>
              <a:rPr lang="en-IN" dirty="0"/>
              <a:t>पशुपालन परिसंस्था</a:t>
            </a:r>
          </a:p>
          <a:p>
            <a:r>
              <a:rPr lang="en-IN" dirty="0"/>
              <a:t>खाण परिसंस्था</a:t>
            </a:r>
          </a:p>
          <a:p>
            <a:r>
              <a:rPr lang="en-IN" dirty="0"/>
              <a:t>कृत्रिम परिसंस्था</a:t>
            </a:r>
          </a:p>
          <a:p>
            <a:r>
              <a:rPr lang="en-IN" dirty="0"/>
              <a:t>विशेष परिसंस्था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4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B1E67-9BA1-082D-599B-678C47258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परिसंस्था संरचना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B2831-D8E4-BCBA-17B1-C3AF4F636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760" y="2249486"/>
            <a:ext cx="9538651" cy="3721545"/>
          </a:xfrm>
        </p:spPr>
        <p:txBody>
          <a:bodyPr>
            <a:normAutofit fontScale="62500" lnSpcReduction="20000"/>
          </a:bodyPr>
          <a:lstStyle/>
          <a:p>
            <a:r>
              <a:rPr lang="en-IN" dirty="0"/>
              <a:t>परिसंस्थेचे घटक</a:t>
            </a:r>
          </a:p>
          <a:p>
            <a:r>
              <a:rPr lang="en-IN" dirty="0"/>
              <a:t>अजैविक घटक</a:t>
            </a:r>
          </a:p>
          <a:p>
            <a:r>
              <a:rPr lang="en-IN" dirty="0"/>
              <a:t>जैविक घटक</a:t>
            </a:r>
          </a:p>
          <a:p>
            <a:r>
              <a:rPr lang="en-IN" dirty="0"/>
              <a:t>उत्पादक</a:t>
            </a:r>
          </a:p>
          <a:p>
            <a:r>
              <a:rPr lang="en-IN" dirty="0"/>
              <a:t>भक्षक</a:t>
            </a:r>
          </a:p>
          <a:p>
            <a:r>
              <a:rPr lang="en-IN" dirty="0"/>
              <a:t>परपोषी</a:t>
            </a:r>
          </a:p>
          <a:p>
            <a:r>
              <a:rPr lang="en-IN" dirty="0"/>
              <a:t>तृणभक्षक</a:t>
            </a:r>
          </a:p>
          <a:p>
            <a:r>
              <a:rPr lang="en-IN" dirty="0"/>
              <a:t>मांस भक्षक</a:t>
            </a:r>
          </a:p>
          <a:p>
            <a:r>
              <a:rPr lang="en-IN" dirty="0"/>
              <a:t>सर्व भक्षक</a:t>
            </a:r>
          </a:p>
          <a:p>
            <a:r>
              <a:rPr lang="en-IN" dirty="0"/>
              <a:t>विघटक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8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6C167-0AE6-CDE5-30D3-0ECCCDD60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परिसंस्थेचे कार्य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64680-EEBF-9C77-7869-972B4C51A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प्राथमिक कार्य</a:t>
            </a:r>
          </a:p>
          <a:p>
            <a:r>
              <a:rPr lang="en-IN" dirty="0"/>
              <a:t>ऊर्जेचे वितरण</a:t>
            </a:r>
          </a:p>
          <a:p>
            <a:r>
              <a:rPr lang="en-IN" dirty="0"/>
              <a:t>मृत प्राण्यांच्या शरीरातील घटकांचे चक्रीकरण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71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7B648-C519-C309-767B-B856F5472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अन्नसाखळी व अन्नजाळी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BCE6F-59C1-2EA0-6BEE-19FD2C83C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प्राथमिक भक्षक</a:t>
            </a:r>
          </a:p>
          <a:p>
            <a:r>
              <a:rPr lang="en-IN" dirty="0"/>
              <a:t>द्वितीयक भक्षक</a:t>
            </a:r>
          </a:p>
          <a:p>
            <a:r>
              <a:rPr lang="en-IN" dirty="0"/>
              <a:t>तृतीयक भक्षक</a:t>
            </a:r>
          </a:p>
          <a:p>
            <a:r>
              <a:rPr lang="en-IN" dirty="0"/>
              <a:t>उदा. गवत – उंदीर – साप – गरुड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911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CC98E-2E15-6EA4-2AD3-40692115D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परिस्थितीत मनोरा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6E08B-D428-8E76-721E-312C8FB62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ब्रिटिश परिस्थिती शास्त्रज्ञ चान्स एल्टन यांनी सन 1927 मध्ये परिस्थितीत मनोऱ्याची संकल्पना मांडली.</a:t>
            </a:r>
          </a:p>
          <a:p>
            <a:r>
              <a:rPr lang="en-IN" dirty="0"/>
              <a:t>निम्नस्तराकडून उच्चस्तराकडे जीवांच्या संख्येत घट होत जाते. या  संकल्पनेच्या आकृतीबंधाला परिस्थितीत मनोरा असे म्हणतात.</a:t>
            </a:r>
          </a:p>
          <a:p>
            <a:r>
              <a:rPr lang="en-IN" dirty="0"/>
              <a:t>1. पोषण पातळ्यांचा मनोरा</a:t>
            </a:r>
          </a:p>
          <a:p>
            <a:r>
              <a:rPr lang="en-IN" dirty="0"/>
              <a:t>2. संख्येचा मनोरा</a:t>
            </a:r>
          </a:p>
          <a:p>
            <a:r>
              <a:rPr lang="en-IN" dirty="0"/>
              <a:t>3. ऊर्जेचा प्रवाह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561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72372-D18E-9A62-548A-FD201BD62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89715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7200" i="1" dirty="0"/>
              <a:t>Thank you </a:t>
            </a:r>
            <a:endParaRPr lang="en-IN" sz="7200" i="1" dirty="0"/>
          </a:p>
        </p:txBody>
      </p:sp>
    </p:spTree>
    <p:extLst>
      <p:ext uri="{BB962C8B-B14F-4D97-AF65-F5344CB8AC3E}">
        <p14:creationId xmlns:p14="http://schemas.microsoft.com/office/powerpoint/2010/main" val="533731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256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Circuit</vt:lpstr>
      <vt:lpstr>2. परिसंस्था कार्य आणि संरचना</vt:lpstr>
      <vt:lpstr>प्रस्तावना</vt:lpstr>
      <vt:lpstr>परिस्थितीकीच्या व्याख्या</vt:lpstr>
      <vt:lpstr>परिसंस्थेचे प्रकार</vt:lpstr>
      <vt:lpstr>परिसंस्था संरचना</vt:lpstr>
      <vt:lpstr>परिसंस्थेचे कार्य</vt:lpstr>
      <vt:lpstr>अन्नसाखळी व अन्नजाळी</vt:lpstr>
      <vt:lpstr>परिस्थितीत मनोरा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परिसंस्था कार्य आणि संरचना</dc:title>
  <dc:creator>917276736616</dc:creator>
  <cp:lastModifiedBy>ASCC MOKHADA</cp:lastModifiedBy>
  <cp:revision>7</cp:revision>
  <dcterms:created xsi:type="dcterms:W3CDTF">2022-12-01T15:11:36Z</dcterms:created>
  <dcterms:modified xsi:type="dcterms:W3CDTF">2023-01-02T10:42:07Z</dcterms:modified>
</cp:coreProperties>
</file>